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68" r:id="rId2"/>
    <p:sldId id="374" r:id="rId3"/>
    <p:sldId id="375" r:id="rId4"/>
    <p:sldId id="376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</p:sldIdLst>
  <p:sldSz cx="9144000" cy="6858000" type="screen4x3"/>
  <p:notesSz cx="6789738" cy="99298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9B426"/>
    <a:srgbClr val="1D1D57"/>
    <a:srgbClr val="0A01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86" autoAdjust="0"/>
  </p:normalViewPr>
  <p:slideViewPr>
    <p:cSldViewPr>
      <p:cViewPr varScale="1">
        <p:scale>
          <a:sx n="90" d="100"/>
          <a:sy n="90" d="100"/>
        </p:scale>
        <p:origin x="-5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395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0" tIns="45989" rIns="91980" bIns="459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de-DE" dirty="0" smtClean="0"/>
              <a:t>Achtsamer </a:t>
            </a:r>
            <a:r>
              <a:rPr lang="de-DE" dirty="0"/>
              <a:t>Umgang mit</a:t>
            </a:r>
          </a:p>
          <a:p>
            <a:pPr>
              <a:defRPr/>
            </a:pPr>
            <a:r>
              <a:rPr lang="de-DE" dirty="0"/>
              <a:t>Lebensmitteln als „Mittel zum Leben“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0" tIns="45989" rIns="91980" bIns="459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de-DE" dirty="0" smtClean="0"/>
              <a:t>17.02.2018</a:t>
            </a:r>
            <a:endParaRPr lang="de-DE" dirty="0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9"/>
            <a:ext cx="361089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0" tIns="45989" rIns="91980" bIns="459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de-DE" dirty="0" smtClean="0"/>
              <a:t>		Peter Klösener M.A.</a:t>
            </a:r>
            <a:br>
              <a:rPr lang="de-DE" dirty="0" smtClean="0"/>
            </a:br>
            <a:r>
              <a:rPr lang="de-DE" dirty="0" smtClean="0"/>
              <a:t>		www.klvhs.de</a:t>
            </a:r>
            <a:endParaRPr lang="de-DE" dirty="0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31339"/>
            <a:ext cx="29416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0" tIns="45989" rIns="91980" bIns="459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B9D0395-E452-4674-A649-721BDF148EF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68" y="9296444"/>
            <a:ext cx="1384471" cy="52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5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0" tIns="45989" rIns="91980" bIns="459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16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0" tIns="45989" rIns="91980" bIns="459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6125"/>
            <a:ext cx="4960938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4"/>
            <a:ext cx="543083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0" tIns="45989" rIns="91980" bIns="459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9"/>
            <a:ext cx="29416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0" tIns="45989" rIns="91980" bIns="459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31339"/>
            <a:ext cx="29416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0" tIns="45989" rIns="91980" bIns="459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B031AE-A600-41E4-ACC5-8EC493A640E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3783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02806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10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994027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11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987616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12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8155606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13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042911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14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754164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2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615328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3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650268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4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495971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5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342816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6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964479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7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686853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8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975709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E9E20-7AE7-4B14-9ABF-9CAE53C6863B}" type="slidenum">
              <a:rPr lang="de-DE" smtClean="0"/>
              <a:pPr/>
              <a:t>9</a:t>
            </a:fld>
            <a:endParaRPr lang="de-DE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7174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0825" y="6453188"/>
            <a:ext cx="1441450" cy="24606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endParaRPr lang="de-DE" sz="1000" dirty="0">
              <a:solidFill>
                <a:srgbClr val="1D1D57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3468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8453438" y="6424613"/>
            <a:ext cx="4397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62212CAE-6013-497A-A27F-8D8C08C58733}" type="slidenum">
              <a:rPr lang="de-DE" sz="1000"/>
              <a:pPr>
                <a:defRPr/>
              </a:pPr>
              <a:t>‹Nr.›</a:t>
            </a:fld>
            <a:endParaRPr lang="de-DE" sz="100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800" y="260647"/>
            <a:ext cx="948688" cy="1208319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088" y="1686512"/>
            <a:ext cx="950400" cy="950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8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A014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A014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A014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A014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A014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A014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A014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A014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A014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A014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A014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A014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A014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A014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A014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A014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A014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A014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736" y="2852936"/>
            <a:ext cx="4067944" cy="3168426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de-DE" sz="4800" b="1" dirty="0" smtClean="0"/>
              <a:t>Herzlich</a:t>
            </a:r>
          </a:p>
          <a:p>
            <a:pPr algn="ctr">
              <a:lnSpc>
                <a:spcPct val="80000"/>
              </a:lnSpc>
              <a:buNone/>
            </a:pPr>
            <a:r>
              <a:rPr lang="de-DE" sz="4800" b="1" dirty="0" smtClean="0"/>
              <a:t>Willkommen!</a:t>
            </a:r>
            <a:endParaRPr lang="de-DE" sz="4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Bildergebnis fÃ¼r mÃ¼llei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239" y="3501008"/>
            <a:ext cx="352425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Unser Einkaufskorb</a:t>
            </a:r>
          </a:p>
        </p:txBody>
      </p:sp>
      <p:sp>
        <p:nvSpPr>
          <p:cNvPr id="3" name="Rechteck 2"/>
          <p:cNvSpPr/>
          <p:nvPr/>
        </p:nvSpPr>
        <p:spPr>
          <a:xfrm rot="5400000">
            <a:off x="6869217" y="5268139"/>
            <a:ext cx="23821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utoShape 2" descr="Bildergebnis fÃ¼r apf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4" descr="Bildergebnis fÃ¼r apfe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6" descr="Bildergebnis fÃ¼r apfe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098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556791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488" y="1555876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601" y="1569098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555875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4" y="2782774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593" y="2782774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601" y="2782773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40244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35" y="3933056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592" y="3955996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601" y="3933055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967" y="5373216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feld 32"/>
          <p:cNvSpPr txBox="1"/>
          <p:nvPr/>
        </p:nvSpPr>
        <p:spPr>
          <a:xfrm>
            <a:off x="2411733" y="5952492"/>
            <a:ext cx="2736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</a:rPr>
              <a:t>8 Prozent Milchprodukte</a:t>
            </a:r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69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Bildergebnis fÃ¼r mÃ¼llei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239" y="3501008"/>
            <a:ext cx="352425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Unser Einkaufskorb</a:t>
            </a:r>
          </a:p>
        </p:txBody>
      </p:sp>
      <p:sp>
        <p:nvSpPr>
          <p:cNvPr id="3" name="Rechteck 2"/>
          <p:cNvSpPr/>
          <p:nvPr/>
        </p:nvSpPr>
        <p:spPr>
          <a:xfrm rot="5400000">
            <a:off x="6869217" y="5268139"/>
            <a:ext cx="23821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utoShape 2" descr="Bildergebnis fÃ¼r apf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4" descr="Bildergebnis fÃ¼r apfe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6" descr="Bildergebnis fÃ¼r apfe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6146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75" y="1628800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453" y="1628800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28800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63" y="238115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8115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38115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52" y="3097597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477" y="3097597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060717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41" y="3789040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447" y="3745597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45597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63" y="451892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590" y="451892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1892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30" y="5264193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453" y="5264193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16692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74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Bildergebnis fÃ¼r mÃ¼llei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239" y="3501008"/>
            <a:ext cx="352425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Unser Einkaufskorb</a:t>
            </a:r>
          </a:p>
        </p:txBody>
      </p:sp>
      <p:sp>
        <p:nvSpPr>
          <p:cNvPr id="3" name="Rechteck 2"/>
          <p:cNvSpPr/>
          <p:nvPr/>
        </p:nvSpPr>
        <p:spPr>
          <a:xfrm rot="5400000">
            <a:off x="6869217" y="5268139"/>
            <a:ext cx="23821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utoShape 2" descr="Bildergebnis fÃ¼r apf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4" descr="Bildergebnis fÃ¼r apfe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6" descr="Bildergebnis fÃ¼r apfe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6146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75" y="1628800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453" y="1628800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28800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63" y="238115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8115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38115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52" y="3097597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477" y="3097597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060717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41" y="3789040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447" y="3745597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45597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63" y="451892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590" y="451892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18929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30" y="5264193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453" y="5264193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Bildergebnis fÃ¼r wurstschei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588193"/>
            <a:ext cx="79771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feld 27"/>
          <p:cNvSpPr txBox="1"/>
          <p:nvPr/>
        </p:nvSpPr>
        <p:spPr>
          <a:xfrm>
            <a:off x="2411733" y="5952492"/>
            <a:ext cx="2736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</a:rPr>
              <a:t>6 Prozent Fisch-/Fleisch</a:t>
            </a:r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9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Bildergebnis fÃ¼r mÃ¼llei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239" y="3501008"/>
            <a:ext cx="352425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Unser Einkaufskorb</a:t>
            </a:r>
          </a:p>
        </p:txBody>
      </p:sp>
      <p:sp>
        <p:nvSpPr>
          <p:cNvPr id="3" name="Rechteck 2"/>
          <p:cNvSpPr/>
          <p:nvPr/>
        </p:nvSpPr>
        <p:spPr>
          <a:xfrm rot="5400000">
            <a:off x="6869217" y="5268139"/>
            <a:ext cx="23821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utoShape 2" descr="Bildergebnis fÃ¼r apf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4" descr="Bildergebnis fÃ¼r apfe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6" descr="Bildergebnis fÃ¼r apfe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8194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556792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229" y="1556792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99" y="2795286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440" y="2795286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98" y="3899310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899310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36" y="5085184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85184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41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Bildergebnis fÃ¼r mÃ¼llei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239" y="3501008"/>
            <a:ext cx="352425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Unser Einkaufskorb</a:t>
            </a:r>
          </a:p>
        </p:txBody>
      </p:sp>
      <p:sp>
        <p:nvSpPr>
          <p:cNvPr id="3" name="Rechteck 2"/>
          <p:cNvSpPr/>
          <p:nvPr/>
        </p:nvSpPr>
        <p:spPr>
          <a:xfrm rot="5400000">
            <a:off x="6869217" y="5268139"/>
            <a:ext cx="23821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utoShape 2" descr="Bildergebnis fÃ¼r apf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4" descr="Bildergebnis fÃ¼r apfe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6" descr="Bildergebnis fÃ¼r apfe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8194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556792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229" y="1556792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99" y="2795286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440" y="2795286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98" y="3899310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899310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36" y="5085184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Bildergebnis fÃ¼r kaffeetas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186690"/>
            <a:ext cx="1303313" cy="1086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feld 17"/>
          <p:cNvSpPr txBox="1"/>
          <p:nvPr/>
        </p:nvSpPr>
        <p:spPr>
          <a:xfrm>
            <a:off x="2411733" y="5952492"/>
            <a:ext cx="2736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</a:rPr>
              <a:t>7 Prozent Getränke</a:t>
            </a:r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23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Zum Einstieg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381649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Wie </a:t>
            </a:r>
            <a:r>
              <a:rPr lang="de-DE" dirty="0"/>
              <a:t>viele Tonnen genießbare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Lebensmittel </a:t>
            </a:r>
            <a:r>
              <a:rPr lang="de-DE" dirty="0"/>
              <a:t>werden jährlich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in Deutschland weggeworfen</a:t>
            </a:r>
            <a:r>
              <a:rPr lang="de-DE" dirty="0"/>
              <a:t>? </a:t>
            </a:r>
          </a:p>
          <a:p>
            <a:pPr marL="0" indent="0">
              <a:buNone/>
            </a:pPr>
            <a:r>
              <a:rPr lang="de-DE" dirty="0"/>
              <a:t>a. </a:t>
            </a:r>
            <a:r>
              <a:rPr lang="de-DE" dirty="0" smtClean="0"/>
              <a:t>  5 </a:t>
            </a:r>
            <a:r>
              <a:rPr lang="de-DE" dirty="0"/>
              <a:t>Millionen Tonnen </a:t>
            </a:r>
          </a:p>
          <a:p>
            <a:pPr marL="0" indent="0">
              <a:buNone/>
            </a:pPr>
            <a:r>
              <a:rPr lang="de-DE" dirty="0"/>
              <a:t>b. </a:t>
            </a:r>
            <a:r>
              <a:rPr lang="de-DE" dirty="0" smtClean="0"/>
              <a:t>  9 </a:t>
            </a:r>
            <a:r>
              <a:rPr lang="de-DE" dirty="0"/>
              <a:t>Millionen Tonnen </a:t>
            </a:r>
          </a:p>
          <a:p>
            <a:pPr marL="0" indent="0">
              <a:buNone/>
            </a:pPr>
            <a:r>
              <a:rPr lang="de-DE" dirty="0"/>
              <a:t>c. 18 Millionen Tonnen </a:t>
            </a:r>
          </a:p>
        </p:txBody>
      </p:sp>
    </p:spTree>
    <p:extLst>
      <p:ext uri="{BB962C8B-B14F-4D97-AF65-F5344CB8AC3E}">
        <p14:creationId xmlns:p14="http://schemas.microsoft.com/office/powerpoint/2010/main" val="329849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Zum Einstieg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381649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Wie </a:t>
            </a:r>
            <a:r>
              <a:rPr lang="de-DE" dirty="0"/>
              <a:t>viele Lebensmittel in kg und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pro </a:t>
            </a:r>
            <a:r>
              <a:rPr lang="de-DE" dirty="0"/>
              <a:t>Kopf werden jährlich in privaten Haushalten </a:t>
            </a:r>
            <a:r>
              <a:rPr lang="de-DE" dirty="0" smtClean="0"/>
              <a:t>vernichtet</a:t>
            </a:r>
            <a:r>
              <a:rPr lang="de-DE" dirty="0"/>
              <a:t>? </a:t>
            </a:r>
          </a:p>
          <a:p>
            <a:pPr marL="0" indent="0">
              <a:buNone/>
            </a:pPr>
            <a:r>
              <a:rPr lang="de-DE" dirty="0"/>
              <a:t>a. </a:t>
            </a:r>
            <a:r>
              <a:rPr lang="de-DE" dirty="0" smtClean="0"/>
              <a:t>  35 </a:t>
            </a:r>
            <a:r>
              <a:rPr lang="de-DE" dirty="0"/>
              <a:t>kg </a:t>
            </a:r>
          </a:p>
          <a:p>
            <a:pPr marL="0" indent="0">
              <a:buNone/>
            </a:pPr>
            <a:r>
              <a:rPr lang="de-DE" dirty="0"/>
              <a:t>b. </a:t>
            </a:r>
            <a:r>
              <a:rPr lang="de-DE" dirty="0" smtClean="0"/>
              <a:t>  82 </a:t>
            </a:r>
            <a:r>
              <a:rPr lang="de-DE" dirty="0"/>
              <a:t>kg </a:t>
            </a:r>
          </a:p>
          <a:p>
            <a:pPr marL="0" indent="0">
              <a:buNone/>
            </a:pPr>
            <a:r>
              <a:rPr lang="de-DE" dirty="0"/>
              <a:t>c. 130 kg </a:t>
            </a:r>
          </a:p>
        </p:txBody>
      </p:sp>
      <p:sp>
        <p:nvSpPr>
          <p:cNvPr id="3" name="Rechteck 2"/>
          <p:cNvSpPr/>
          <p:nvPr/>
        </p:nvSpPr>
        <p:spPr>
          <a:xfrm rot="5400000">
            <a:off x="6869217" y="5268139"/>
            <a:ext cx="23821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996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Zum Einstieg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381649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Wissen Sie in Geldwert, wie viele Lebensmittel Sie durchschnittlich jährlich ungenutzt vernichten ? </a:t>
            </a:r>
          </a:p>
          <a:p>
            <a:pPr marL="0" indent="0">
              <a:buNone/>
            </a:pPr>
            <a:r>
              <a:rPr lang="it-IT" dirty="0"/>
              <a:t>a. </a:t>
            </a:r>
            <a:r>
              <a:rPr lang="it-IT" dirty="0" smtClean="0"/>
              <a:t>  75 </a:t>
            </a:r>
            <a:r>
              <a:rPr lang="it-IT" dirty="0"/>
              <a:t>Euro pro </a:t>
            </a:r>
            <a:r>
              <a:rPr lang="it-IT" dirty="0" err="1"/>
              <a:t>Person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b. 130 Euro pro </a:t>
            </a:r>
            <a:r>
              <a:rPr lang="it-IT" dirty="0" err="1"/>
              <a:t>Person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c. 235 Euro pro </a:t>
            </a:r>
            <a:r>
              <a:rPr lang="it-IT" dirty="0" err="1"/>
              <a:t>Person</a:t>
            </a:r>
            <a:r>
              <a:rPr lang="it-IT" dirty="0"/>
              <a:t> 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 rot="5400000">
            <a:off x="6869217" y="5268139"/>
            <a:ext cx="23821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122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Bildergebnis fÃ¼r mÃ¼llei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239" y="3501008"/>
            <a:ext cx="352425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Unser Einkaufskorb</a:t>
            </a:r>
          </a:p>
        </p:txBody>
      </p:sp>
      <p:sp>
        <p:nvSpPr>
          <p:cNvPr id="3" name="Rechteck 2"/>
          <p:cNvSpPr/>
          <p:nvPr/>
        </p:nvSpPr>
        <p:spPr>
          <a:xfrm rot="5400000">
            <a:off x="6869217" y="5268139"/>
            <a:ext cx="23821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utoShape 2" descr="Bildergebnis fÃ¼r apf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4" descr="Bildergebnis fÃ¼r apfe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6" descr="Bildergebnis fÃ¼r apfe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32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48" y="1962377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050" y="1962377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745" y="2003082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440" y="2003082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30" y="2003082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820" y="3783001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48" y="2901415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754" y="2901415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360" y="2901415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055" y="2917482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750" y="2917482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125" y="3791176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59" y="3791177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143" y="3792641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152" y="3792641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6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Bildergebnis fÃ¼r mÃ¼llei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239" y="3501008"/>
            <a:ext cx="352425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Unser Einkaufskorb</a:t>
            </a:r>
          </a:p>
        </p:txBody>
      </p:sp>
      <p:sp>
        <p:nvSpPr>
          <p:cNvPr id="3" name="Rechteck 2"/>
          <p:cNvSpPr/>
          <p:nvPr/>
        </p:nvSpPr>
        <p:spPr>
          <a:xfrm rot="5400000">
            <a:off x="6869217" y="5268139"/>
            <a:ext cx="23821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utoShape 2" descr="Bildergebnis fÃ¼r apf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4" descr="Bildergebnis fÃ¼r apfe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6" descr="Bildergebnis fÃ¼r apfe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32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48" y="1962377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050" y="1962377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745" y="2003082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440" y="2003082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030" y="2003082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414476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48" y="2901415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754" y="2901415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360" y="2901415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564" y="6421152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399" y="6165304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814" y="5043829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411" y="4540781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517246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 descr="Bildergebnis fÃ¼r apf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429" y="5484163"/>
            <a:ext cx="873695" cy="87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2574292" y="5988526"/>
            <a:ext cx="257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</a:rPr>
              <a:t>44 Prozent Gemüse</a:t>
            </a:r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0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Bildergebnis fÃ¼r mÃ¼llei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239" y="3501008"/>
            <a:ext cx="352425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Unser Einkaufskorb</a:t>
            </a:r>
          </a:p>
        </p:txBody>
      </p:sp>
      <p:sp>
        <p:nvSpPr>
          <p:cNvPr id="3" name="Rechteck 2"/>
          <p:cNvSpPr/>
          <p:nvPr/>
        </p:nvSpPr>
        <p:spPr>
          <a:xfrm rot="5400000">
            <a:off x="6869217" y="5268139"/>
            <a:ext cx="23821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utoShape 2" descr="Bildergebnis fÃ¼r apf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4" descr="Bildergebnis fÃ¼r apfe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6" descr="Bildergebnis fÃ¼r apfe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052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54" y="1916832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834" y="1916831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535" y="1927063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094" y="1927063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95" y="2942501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954" y="2942501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513" y="2942500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554" y="2983632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072" y="2983632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982727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976" y="4051101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69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Bildergebnis fÃ¼r mÃ¼llei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239" y="3501008"/>
            <a:ext cx="352425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Unser Einkaufskorb</a:t>
            </a:r>
          </a:p>
        </p:txBody>
      </p:sp>
      <p:sp>
        <p:nvSpPr>
          <p:cNvPr id="3" name="Rechteck 2"/>
          <p:cNvSpPr/>
          <p:nvPr/>
        </p:nvSpPr>
        <p:spPr>
          <a:xfrm rot="5400000">
            <a:off x="6869217" y="5268139"/>
            <a:ext cx="23821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utoShape 2" descr="Bildergebnis fÃ¼r apf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4" descr="Bildergebnis fÃ¼r apfe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6" descr="Bildergebnis fÃ¼r apfe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052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54" y="1916832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834" y="1916831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535" y="1927063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094" y="1927063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95" y="2942501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954" y="2942501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513" y="2942500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554" y="2983632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072" y="2983632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469" y="6093296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http://www.gomeal.de/uploaded_img/Brtchen-selber-mache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239" y="5500408"/>
            <a:ext cx="1205559" cy="9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feld 20"/>
          <p:cNvSpPr txBox="1"/>
          <p:nvPr/>
        </p:nvSpPr>
        <p:spPr>
          <a:xfrm>
            <a:off x="2411733" y="5952492"/>
            <a:ext cx="257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002060"/>
                </a:solidFill>
              </a:rPr>
              <a:t>20 Prozent Backwaren</a:t>
            </a:r>
            <a:endParaRPr 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8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Bildergebnis fÃ¼r mÃ¼llei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239" y="3501008"/>
            <a:ext cx="352425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Unser Einkaufskorb</a:t>
            </a:r>
          </a:p>
        </p:txBody>
      </p:sp>
      <p:sp>
        <p:nvSpPr>
          <p:cNvPr id="3" name="Rechteck 2"/>
          <p:cNvSpPr/>
          <p:nvPr/>
        </p:nvSpPr>
        <p:spPr>
          <a:xfrm rot="5400000">
            <a:off x="6869217" y="5268139"/>
            <a:ext cx="238213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utoShape 2" descr="Bildergebnis fÃ¼r apf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4" descr="Bildergebnis fÃ¼r apfe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" name="AutoShape 6" descr="Bildergebnis fÃ¼r apfe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098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556791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488" y="1555876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601" y="1569098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555875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4" y="2782774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593" y="2782774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601" y="2782773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40244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35" y="3933056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592" y="3955996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601" y="3933055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Bildergebnis fÃ¼r joghu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3" y="3955995"/>
            <a:ext cx="1008113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43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äsentationsvorlage ZfeE">
  <a:themeElements>
    <a:clrScheme name="1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 ZfeE</Template>
  <TotalTime>0</TotalTime>
  <Words>102</Words>
  <Application>Microsoft Office PowerPoint</Application>
  <PresentationFormat>Bildschirmpräsentation (4:3)</PresentationFormat>
  <Paragraphs>46</Paragraphs>
  <Slides>14</Slides>
  <Notes>14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Präsentationsvorlage ZfeE</vt:lpstr>
      <vt:lpstr>PowerPoint-Präsentation</vt:lpstr>
      <vt:lpstr>Zum Einstieg</vt:lpstr>
      <vt:lpstr>Zum Einstieg</vt:lpstr>
      <vt:lpstr>Zum Einstieg</vt:lpstr>
      <vt:lpstr>Unser Einkaufskorb</vt:lpstr>
      <vt:lpstr>Unser Einkaufskorb</vt:lpstr>
      <vt:lpstr>Unser Einkaufskorb</vt:lpstr>
      <vt:lpstr>Unser Einkaufskorb</vt:lpstr>
      <vt:lpstr>Unser Einkaufskorb</vt:lpstr>
      <vt:lpstr>Unser Einkaufskorb</vt:lpstr>
      <vt:lpstr>Unser Einkaufskorb</vt:lpstr>
      <vt:lpstr>Unser Einkaufskorb</vt:lpstr>
      <vt:lpstr>Unser Einkaufskorb</vt:lpstr>
      <vt:lpstr>Unser Einkaufskorb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Peter Kloesener</dc:creator>
  <cp:lastModifiedBy>Peter Klösener</cp:lastModifiedBy>
  <cp:revision>192</cp:revision>
  <cp:lastPrinted>2018-02-15T14:50:38Z</cp:lastPrinted>
  <dcterms:created xsi:type="dcterms:W3CDTF">2012-11-30T06:09:17Z</dcterms:created>
  <dcterms:modified xsi:type="dcterms:W3CDTF">2019-08-20T12:09:22Z</dcterms:modified>
</cp:coreProperties>
</file>